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9"/>
  </p:notesMasterIdLst>
  <p:handoutMasterIdLst>
    <p:handoutMasterId r:id="rId20"/>
  </p:handoutMasterIdLst>
  <p:sldIdLst>
    <p:sldId id="258" r:id="rId2"/>
    <p:sldId id="271" r:id="rId3"/>
    <p:sldId id="259" r:id="rId4"/>
    <p:sldId id="260" r:id="rId5"/>
    <p:sldId id="269" r:id="rId6"/>
    <p:sldId id="261" r:id="rId7"/>
    <p:sldId id="275" r:id="rId8"/>
    <p:sldId id="262" r:id="rId9"/>
    <p:sldId id="272" r:id="rId10"/>
    <p:sldId id="263" r:id="rId11"/>
    <p:sldId id="264" r:id="rId12"/>
    <p:sldId id="268" r:id="rId13"/>
    <p:sldId id="265" r:id="rId14"/>
    <p:sldId id="266" r:id="rId15"/>
    <p:sldId id="274" r:id="rId16"/>
    <p:sldId id="267" r:id="rId17"/>
    <p:sldId id="270" r:id="rId1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182" autoAdjust="0"/>
  </p:normalViewPr>
  <p:slideViewPr>
    <p:cSldViewPr showGuides="1">
      <p:cViewPr varScale="1">
        <p:scale>
          <a:sx n="104" d="100"/>
          <a:sy n="104" d="100"/>
        </p:scale>
        <p:origin x="144" y="324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1/28/2021</a:t>
            </a:fld>
            <a:endParaRPr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1/28/2021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Stack of books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 descr="Stack of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1/28/2021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 of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1/28/2021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1/28/2021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1/28/2021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1/28/2021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ums.studentdoctor.net/" TargetMode="External"/><Relationship Id="rId2" Type="http://schemas.openxmlformats.org/officeDocument/2006/relationships/hyperlink" Target="http://www.thegradcafe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Grad School Toolkit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What Psychology Students Should Know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(My Idiosyncratic Advice)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Presented by Dr. Neil Kressel </a:t>
            </a:r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Chances: Recommendations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Start thinking about recommendations sophomore year.</a:t>
            </a:r>
          </a:p>
          <a:p>
            <a:r>
              <a:rPr lang="en-US" dirty="0"/>
              <a:t>Take multiple classes with a professor -- if you connect.</a:t>
            </a:r>
          </a:p>
          <a:p>
            <a:r>
              <a:rPr lang="en-US" dirty="0"/>
              <a:t>Get great grades; do research with the professor.</a:t>
            </a:r>
          </a:p>
          <a:p>
            <a:r>
              <a:rPr lang="en-US" dirty="0"/>
              <a:t>Don’t be shy about asking; professors expect these requests.</a:t>
            </a:r>
          </a:p>
          <a:p>
            <a:r>
              <a:rPr lang="en-US" dirty="0"/>
              <a:t>Be VERY professional in all communications, emails, etc.</a:t>
            </a:r>
          </a:p>
          <a:p>
            <a:r>
              <a:rPr lang="en-US" dirty="0"/>
              <a:t>Be respectful. </a:t>
            </a:r>
          </a:p>
          <a:p>
            <a:r>
              <a:rPr lang="en-US" dirty="0"/>
              <a:t>Provide the letter writer with background information.</a:t>
            </a:r>
          </a:p>
          <a:p>
            <a:r>
              <a:rPr lang="en-US" dirty="0"/>
              <a:t>Choose someone who can write  and someone who is fair. </a:t>
            </a:r>
          </a:p>
        </p:txBody>
      </p:sp>
    </p:spTree>
    <p:extLst>
      <p:ext uri="{BB962C8B-B14F-4D97-AF65-F5344CB8AC3E}">
        <p14:creationId xmlns:p14="http://schemas.microsoft.com/office/powerpoint/2010/main" val="37145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Chances: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Learn which standardized tests are required.</a:t>
            </a:r>
          </a:p>
          <a:p>
            <a:pPr lvl="1"/>
            <a:r>
              <a:rPr lang="en-US" dirty="0"/>
              <a:t> GRE, GMAT, LSAT, MCAT, others??</a:t>
            </a:r>
          </a:p>
          <a:p>
            <a:r>
              <a:rPr lang="en-US" dirty="0"/>
              <a:t>Standardized tests may count more than programs admit.</a:t>
            </a:r>
          </a:p>
          <a:p>
            <a:r>
              <a:rPr lang="en-US" dirty="0"/>
              <a:t>You can possibly estimate your likely scores based on past standardized tests.  But not always.  </a:t>
            </a:r>
          </a:p>
          <a:p>
            <a:r>
              <a:rPr lang="en-US" dirty="0"/>
              <a:t> VERY IMPORTANT – SERIOUS TEST PREP MATTERS A LOT.</a:t>
            </a:r>
          </a:p>
          <a:p>
            <a:r>
              <a:rPr lang="en-US" dirty="0"/>
              <a:t> Develop a test preparation strategy.</a:t>
            </a:r>
          </a:p>
          <a:p>
            <a:r>
              <a:rPr lang="en-US" dirty="0"/>
              <a:t>Stick to your plan.</a:t>
            </a:r>
          </a:p>
          <a:p>
            <a:r>
              <a:rPr lang="en-US" dirty="0"/>
              <a:t>BACKUP – FIND PROGRAM THAT DOESN’T REQUIRE TESTS.</a:t>
            </a:r>
          </a:p>
        </p:txBody>
      </p:sp>
    </p:spTree>
    <p:extLst>
      <p:ext uri="{BB962C8B-B14F-4D97-AF65-F5344CB8AC3E}">
        <p14:creationId xmlns:p14="http://schemas.microsoft.com/office/powerpoint/2010/main" val="40036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Chances:  The Essay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 to know what to say – IMHO -- a biased part of process.</a:t>
            </a:r>
          </a:p>
          <a:p>
            <a:r>
              <a:rPr lang="en-US" dirty="0"/>
              <a:t>Respond to question but remember also to sell.</a:t>
            </a:r>
          </a:p>
          <a:p>
            <a:r>
              <a:rPr lang="en-US" dirty="0"/>
              <a:t>Whatever is said must be said very well.</a:t>
            </a:r>
          </a:p>
          <a:p>
            <a:r>
              <a:rPr lang="en-US" dirty="0"/>
              <a:t>Have several people read and edit the draft.</a:t>
            </a:r>
          </a:p>
          <a:p>
            <a:r>
              <a:rPr lang="en-US" dirty="0"/>
              <a:t>Make a template that can be adapted for different programs.</a:t>
            </a:r>
          </a:p>
          <a:p>
            <a:r>
              <a:rPr lang="en-US" dirty="0"/>
              <a:t>Don’t reveal too much personal information.</a:t>
            </a:r>
          </a:p>
          <a:p>
            <a:r>
              <a:rPr lang="en-US" dirty="0"/>
              <a:t>Probably a good idea to start thinking about a narrative.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04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Grad Cafe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Excellent website for most fields –  </a:t>
            </a:r>
            <a:r>
              <a:rPr lang="en-US" dirty="0">
                <a:hlinkClick r:id="rId2"/>
              </a:rPr>
              <a:t>thegradcafe.com</a:t>
            </a:r>
            <a:endParaRPr lang="en-US" dirty="0"/>
          </a:p>
          <a:p>
            <a:r>
              <a:rPr lang="en-US" dirty="0"/>
              <a:t>Support, Information, Blogs</a:t>
            </a:r>
          </a:p>
          <a:p>
            <a:r>
              <a:rPr lang="en-US" dirty="0"/>
              <a:t> Covers every field</a:t>
            </a:r>
          </a:p>
          <a:p>
            <a:r>
              <a:rPr lang="en-US" dirty="0"/>
              <a:t> Tracking interviews and acceptances</a:t>
            </a:r>
          </a:p>
          <a:p>
            <a:r>
              <a:rPr lang="en-US" dirty="0"/>
              <a:t>For some fields:  see The Student Doctor Network </a:t>
            </a:r>
            <a:r>
              <a:rPr lang="en-US" dirty="0">
                <a:hlinkClick r:id="rId3"/>
              </a:rPr>
              <a:t>Forums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an Annoying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Nobody likes being evaluated by strangers who don’t have to explain their decision-making.</a:t>
            </a:r>
          </a:p>
          <a:p>
            <a:r>
              <a:rPr lang="en-US" dirty="0"/>
              <a:t>Nobody likes dealing with academic bureaucrats who enforce sometimes byzantine and confusing application processes.</a:t>
            </a:r>
          </a:p>
          <a:p>
            <a:r>
              <a:rPr lang="en-US" dirty="0"/>
              <a:t>Deal with it!</a:t>
            </a:r>
          </a:p>
          <a:p>
            <a:r>
              <a:rPr lang="en-US" dirty="0"/>
              <a:t>Apply to a lot of programs – decisions can be irrational.</a:t>
            </a:r>
          </a:p>
          <a:p>
            <a:r>
              <a:rPr lang="en-US" dirty="0"/>
              <a:t>Make a table to track all your applications.</a:t>
            </a:r>
          </a:p>
          <a:p>
            <a:r>
              <a:rPr lang="en-US" dirty="0"/>
              <a:t>Get ready for many follow-up phone calls and emails.</a:t>
            </a:r>
          </a:p>
        </p:txBody>
      </p:sp>
    </p:spTree>
    <p:extLst>
      <p:ext uri="{BB962C8B-B14F-4D97-AF65-F5344CB8AC3E}">
        <p14:creationId xmlns:p14="http://schemas.microsoft.com/office/powerpoint/2010/main" val="35968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Rejection says nothing about you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2" b="1764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1373188" y="6324600"/>
            <a:ext cx="152400" cy="762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6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Rejection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 No one program is the only path to a satisfying career.</a:t>
            </a:r>
          </a:p>
          <a:p>
            <a:r>
              <a:rPr lang="en-US" dirty="0"/>
              <a:t> No one career is the only path to professional happiness.</a:t>
            </a:r>
          </a:p>
          <a:p>
            <a:r>
              <a:rPr lang="en-US" dirty="0"/>
              <a:t> A rejection may say very little about a person.  </a:t>
            </a:r>
          </a:p>
          <a:p>
            <a:pPr lvl="1"/>
            <a:r>
              <a:rPr lang="en-US" dirty="0"/>
              <a:t>There is a tremendous amount of irrationality and unfairness in the admissions process.</a:t>
            </a:r>
          </a:p>
          <a:p>
            <a:pPr lvl="1"/>
            <a:r>
              <a:rPr lang="en-US" dirty="0"/>
              <a:t>As programs become more competitive, the amount of unfairness and irrationality increases.</a:t>
            </a:r>
          </a:p>
          <a:p>
            <a:pPr lvl="1"/>
            <a:r>
              <a:rPr lang="en-US" dirty="0"/>
              <a:t>Rejections may have nothing to do with qualifications, intelligence, or competence.</a:t>
            </a:r>
          </a:p>
          <a:p>
            <a:pPr lvl="1"/>
            <a:r>
              <a:rPr lang="en-US" dirty="0"/>
              <a:t> Institutions and programs may have other agendas – e.g., fit with program.</a:t>
            </a:r>
          </a:p>
          <a:p>
            <a:r>
              <a:rPr lang="en-US" dirty="0"/>
              <a:t>There are many, many programs – should you choose to reapply.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06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GOOD LUCK!!!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Embarking on the next leg of a challenging, worthy and rewarding voyage. . . </a:t>
            </a:r>
          </a:p>
        </p:txBody>
      </p:sp>
    </p:spTree>
    <p:extLst>
      <p:ext uri="{BB962C8B-B14F-4D97-AF65-F5344CB8AC3E}">
        <p14:creationId xmlns:p14="http://schemas.microsoft.com/office/powerpoint/2010/main" val="85836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ready for an adventure!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6" b="4346"/>
          <a:stretch>
            <a:fillRect/>
          </a:stretch>
        </p:blipFill>
        <p:spPr>
          <a:xfrm>
            <a:off x="2438400" y="315913"/>
            <a:ext cx="7312025" cy="44481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5792787" y="5105400"/>
            <a:ext cx="5029200" cy="1219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84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All the Options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Do your homework:  Research careers.  Research programs.  Research admissions requirements.  Research pay.  </a:t>
            </a:r>
          </a:p>
          <a:p>
            <a:r>
              <a:rPr lang="en-US" dirty="0"/>
              <a:t>Learn which programs are open to which majors and minors.</a:t>
            </a:r>
          </a:p>
          <a:p>
            <a:r>
              <a:rPr lang="en-US" dirty="0"/>
              <a:t>Consider some programs outside psychology – law school, business school, public health, social work, criminal justice, medicine, etc.</a:t>
            </a:r>
          </a:p>
          <a:p>
            <a:r>
              <a:rPr lang="en-US" dirty="0"/>
              <a:t> Know which classes various grad programs require.</a:t>
            </a:r>
          </a:p>
          <a:p>
            <a:r>
              <a:rPr lang="en-US" dirty="0"/>
              <a:t> Figure out how to remedy any deficits in your educational background.</a:t>
            </a:r>
          </a:p>
          <a:p>
            <a:r>
              <a:rPr lang="en-US" dirty="0"/>
              <a:t> Figure out if it is too late to change direction. (Hint: It probably isn’t.)</a:t>
            </a:r>
          </a:p>
          <a:p>
            <a:r>
              <a:rPr lang="en-US" dirty="0"/>
              <a:t> Decide whether you want a master’s degree, a doctorate, or something else. </a:t>
            </a:r>
          </a:p>
        </p:txBody>
      </p:sp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 I Apply to Grad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Assess your chances realistically. </a:t>
            </a:r>
          </a:p>
          <a:p>
            <a:r>
              <a:rPr lang="en-US" dirty="0"/>
              <a:t>Look at the grades and test scores of enrollees.  Are you close?</a:t>
            </a:r>
          </a:p>
          <a:p>
            <a:r>
              <a:rPr lang="en-US" dirty="0"/>
              <a:t>Think about how a graduate degree might change your life.</a:t>
            </a:r>
          </a:p>
          <a:p>
            <a:r>
              <a:rPr lang="en-US" dirty="0"/>
              <a:t>Research what happens to graduates.  Pointer:  This can be very difficult to do because not all schools give out clear data.</a:t>
            </a:r>
          </a:p>
          <a:p>
            <a:r>
              <a:rPr lang="en-US" dirty="0"/>
              <a:t>Realize that some graduate degrees can be stepping stones to other graduate degrees.</a:t>
            </a:r>
          </a:p>
          <a:p>
            <a:r>
              <a:rPr lang="en-US" dirty="0"/>
              <a:t>Do some soul-searching.  Ask: “Am I aiming too low?  Am I aiming too high?  Should I wait?” </a:t>
            </a:r>
          </a:p>
          <a:p>
            <a:r>
              <a:rPr lang="en-US" dirty="0"/>
              <a:t>Consider pros and cons of waiting a year or two before applying. 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I Afford Grad School?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complicated question</a:t>
            </a:r>
          </a:p>
          <a:p>
            <a:pPr lvl="1"/>
            <a:r>
              <a:rPr lang="en-US" dirty="0"/>
              <a:t> But the answer is “probably yes, one way or another.”</a:t>
            </a:r>
          </a:p>
          <a:p>
            <a:r>
              <a:rPr lang="en-US" dirty="0"/>
              <a:t>Some fields have a lot of funding. </a:t>
            </a:r>
          </a:p>
          <a:p>
            <a:r>
              <a:rPr lang="en-US" dirty="0"/>
              <a:t>Fields where one can earn a lot of money often have less funding.</a:t>
            </a:r>
          </a:p>
          <a:p>
            <a:r>
              <a:rPr lang="en-US" dirty="0"/>
              <a:t>Need to do much research to learn about funding. </a:t>
            </a:r>
          </a:p>
          <a:p>
            <a:r>
              <a:rPr lang="en-US" dirty="0"/>
              <a:t>Often unclear until after acceptance.</a:t>
            </a:r>
          </a:p>
          <a:p>
            <a:r>
              <a:rPr lang="en-US" dirty="0"/>
              <a:t>Only take loans if cost-effective.  Know the income potential of the degree.  </a:t>
            </a:r>
          </a:p>
        </p:txBody>
      </p:sp>
    </p:spTree>
    <p:extLst>
      <p:ext uri="{BB962C8B-B14F-4D97-AF65-F5344CB8AC3E}">
        <p14:creationId xmlns:p14="http://schemas.microsoft.com/office/powerpoint/2010/main" val="399700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Chances: Grades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 to Junior Year – be a good student, learn about careers.</a:t>
            </a:r>
          </a:p>
          <a:p>
            <a:r>
              <a:rPr lang="en-US" dirty="0"/>
              <a:t>Junior Year – very important: a time to excel. </a:t>
            </a:r>
          </a:p>
          <a:p>
            <a:r>
              <a:rPr lang="en-US" dirty="0"/>
              <a:t>Senior Year –  finish on a high note.</a:t>
            </a:r>
          </a:p>
          <a:p>
            <a:r>
              <a:rPr lang="en-US" dirty="0"/>
              <a:t>Take the right classes – research what programs require.</a:t>
            </a:r>
          </a:p>
          <a:p>
            <a:r>
              <a:rPr lang="en-US" dirty="0"/>
              <a:t>Complete an honors track; this can help.</a:t>
            </a:r>
          </a:p>
          <a:p>
            <a:r>
              <a:rPr lang="en-US" dirty="0"/>
              <a:t>If you write a thesis, pick a topic that furthers your application.</a:t>
            </a:r>
          </a:p>
        </p:txBody>
      </p:sp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Sometimes it seems like you’ve been reading forever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2" b="443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V="1">
            <a:off x="-1601788" y="6096001"/>
            <a:ext cx="304800" cy="43918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6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Chances: 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Learn how much research experience matters for admissions.</a:t>
            </a:r>
          </a:p>
          <a:p>
            <a:pPr lvl="1"/>
            <a:r>
              <a:rPr lang="en-US" dirty="0"/>
              <a:t>Critical for some fields (especially for psychology doctorates)</a:t>
            </a:r>
          </a:p>
          <a:p>
            <a:pPr lvl="1"/>
            <a:r>
              <a:rPr lang="en-US" dirty="0"/>
              <a:t>Always a plus</a:t>
            </a:r>
          </a:p>
          <a:p>
            <a:r>
              <a:rPr lang="en-US" dirty="0"/>
              <a:t>Learn how to get involved in research.</a:t>
            </a:r>
          </a:p>
          <a:p>
            <a:pPr lvl="1"/>
            <a:r>
              <a:rPr lang="en-US" dirty="0"/>
              <a:t>Try to present and/or publish some work.</a:t>
            </a:r>
          </a:p>
          <a:p>
            <a:r>
              <a:rPr lang="en-US" dirty="0"/>
              <a:t>Choose an engaging thesis topic</a:t>
            </a:r>
          </a:p>
          <a:p>
            <a:r>
              <a:rPr lang="en-US" dirty="0"/>
              <a:t>Consider delaying your application to gain research credentials.</a:t>
            </a:r>
          </a:p>
          <a:p>
            <a:r>
              <a:rPr lang="en-US" dirty="0"/>
              <a:t> </a:t>
            </a:r>
            <a:r>
              <a:rPr lang="en-US" u="sng" dirty="0"/>
              <a:t>Volunteer Work </a:t>
            </a:r>
            <a:r>
              <a:rPr lang="en-US" dirty="0"/>
              <a:t>– MAY help -- depends on the field.  </a:t>
            </a:r>
          </a:p>
        </p:txBody>
      </p:sp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experience sometimes is critically important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3" b="1958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V="1">
            <a:off x="-1144588" y="6375397"/>
            <a:ext cx="152400" cy="101602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55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elcome back to school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.potx" id="{CE426E4B-AEF0-4DB0-AA06-9B9EF2E62E1A}" vid="{EB2D3276-CBF5-48AD-B47E-C2D79CA4C86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 back to school presentation</Template>
  <TotalTime>175</TotalTime>
  <Words>952</Words>
  <Application>Microsoft Office PowerPoint</Application>
  <PresentationFormat>Custom</PresentationFormat>
  <Paragraphs>102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Century Gothic</vt:lpstr>
      <vt:lpstr>Welcome back to school presentation</vt:lpstr>
      <vt:lpstr>Grad School Toolkit</vt:lpstr>
      <vt:lpstr>Get ready for an adventure!</vt:lpstr>
      <vt:lpstr>Research All the Options </vt:lpstr>
      <vt:lpstr>Should I Apply to Grad School</vt:lpstr>
      <vt:lpstr>Can I Afford Grad School?</vt:lpstr>
      <vt:lpstr>Improving Chances: Grades</vt:lpstr>
      <vt:lpstr>Sometimes it seems like you’ve been reading forever</vt:lpstr>
      <vt:lpstr>Improving Chances:  Research</vt:lpstr>
      <vt:lpstr>Research experience sometimes is critically important</vt:lpstr>
      <vt:lpstr>Improving Chances: Recommendations </vt:lpstr>
      <vt:lpstr>Improving Chances: Tests</vt:lpstr>
      <vt:lpstr>Improving Chances:  The Essay</vt:lpstr>
      <vt:lpstr>The Grad Cafe</vt:lpstr>
      <vt:lpstr>Managing an Annoying Process</vt:lpstr>
      <vt:lpstr>Rejection says nothing about you</vt:lpstr>
      <vt:lpstr>Handling Rejection</vt:lpstr>
      <vt:lpstr>GOOD LUCK!!!</vt:lpstr>
    </vt:vector>
  </TitlesOfParts>
  <Company>William Paterson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 School Toolkit</dc:title>
  <dc:creator>Kressel, Neil</dc:creator>
  <cp:lastModifiedBy>Neil Kressel</cp:lastModifiedBy>
  <cp:revision>29</cp:revision>
  <dcterms:created xsi:type="dcterms:W3CDTF">2020-02-13T17:02:41Z</dcterms:created>
  <dcterms:modified xsi:type="dcterms:W3CDTF">2021-01-28T21:54:42Z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